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5143500" type="screen16x9"/>
  <p:notesSz cx="6858000" cy="9144000"/>
  <p:defaultTextStyle>
    <a:defPPr marL="0" marR="0" indent="0" algn="l" defTabSz="342891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68578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68578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68578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68578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68578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68578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68578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68578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68578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C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1016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1016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>
        <p:scale>
          <a:sx n="140" d="100"/>
          <a:sy n="140" d="100"/>
        </p:scale>
        <p:origin x="492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3" name="Shape 5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0040518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685783" latinLnBrk="0">
      <a:defRPr sz="900">
        <a:latin typeface="+mj-lt"/>
        <a:ea typeface="+mj-ea"/>
        <a:cs typeface="+mj-cs"/>
        <a:sym typeface="Calibri"/>
      </a:defRPr>
    </a:lvl1pPr>
    <a:lvl2pPr indent="85723" defTabSz="685783" latinLnBrk="0">
      <a:defRPr sz="900">
        <a:latin typeface="+mj-lt"/>
        <a:ea typeface="+mj-ea"/>
        <a:cs typeface="+mj-cs"/>
        <a:sym typeface="Calibri"/>
      </a:defRPr>
    </a:lvl2pPr>
    <a:lvl3pPr indent="171446" defTabSz="685783" latinLnBrk="0">
      <a:defRPr sz="900">
        <a:latin typeface="+mj-lt"/>
        <a:ea typeface="+mj-ea"/>
        <a:cs typeface="+mj-cs"/>
        <a:sym typeface="Calibri"/>
      </a:defRPr>
    </a:lvl3pPr>
    <a:lvl4pPr indent="257169" defTabSz="685783" latinLnBrk="0">
      <a:defRPr sz="900">
        <a:latin typeface="+mj-lt"/>
        <a:ea typeface="+mj-ea"/>
        <a:cs typeface="+mj-cs"/>
        <a:sym typeface="Calibri"/>
      </a:defRPr>
    </a:lvl4pPr>
    <a:lvl5pPr indent="342891" defTabSz="685783" latinLnBrk="0">
      <a:defRPr sz="900">
        <a:latin typeface="+mj-lt"/>
        <a:ea typeface="+mj-ea"/>
        <a:cs typeface="+mj-cs"/>
        <a:sym typeface="Calibri"/>
      </a:defRPr>
    </a:lvl5pPr>
    <a:lvl6pPr indent="428614" defTabSz="685783" latinLnBrk="0">
      <a:defRPr sz="900">
        <a:latin typeface="+mj-lt"/>
        <a:ea typeface="+mj-ea"/>
        <a:cs typeface="+mj-cs"/>
        <a:sym typeface="Calibri"/>
      </a:defRPr>
    </a:lvl6pPr>
    <a:lvl7pPr indent="514337" defTabSz="685783" latinLnBrk="0">
      <a:defRPr sz="900">
        <a:latin typeface="+mj-lt"/>
        <a:ea typeface="+mj-ea"/>
        <a:cs typeface="+mj-cs"/>
        <a:sym typeface="Calibri"/>
      </a:defRPr>
    </a:lvl7pPr>
    <a:lvl8pPr indent="600060" defTabSz="685783" latinLnBrk="0">
      <a:defRPr sz="900">
        <a:latin typeface="+mj-lt"/>
        <a:ea typeface="+mj-ea"/>
        <a:cs typeface="+mj-cs"/>
        <a:sym typeface="Calibri"/>
      </a:defRPr>
    </a:lvl8pPr>
    <a:lvl9pPr indent="685783" defTabSz="685783" latinLnBrk="0">
      <a:defRPr sz="9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1143000" y="3572"/>
            <a:ext cx="6858000" cy="623244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4288" tIns="34288" rIns="34288" bIns="34288">
            <a:spAutoFit/>
          </a:bodyPr>
          <a:lstStyle/>
          <a:p>
            <a:pPr algn="ctr">
              <a:defRPr sz="5600" b="1">
                <a:latin typeface="Times"/>
                <a:ea typeface="Times"/>
                <a:cs typeface="Times"/>
                <a:sym typeface="Times"/>
              </a:defRPr>
            </a:pP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Society of Allied Weight Engineers, Inc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 sz="3200">
                <a:latin typeface="Times"/>
                <a:ea typeface="Times"/>
                <a:cs typeface="Times"/>
                <a:sym typeface="Times"/>
              </a:defRPr>
            </a:pPr>
            <a:r>
              <a:rPr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Aerospace • Marine • Offshore • Land • Allied Industries</a:t>
            </a:r>
          </a:p>
        </p:txBody>
      </p:sp>
      <p:sp>
        <p:nvSpPr>
          <p:cNvPr id="7" name="Shape 5"/>
          <p:cNvSpPr/>
          <p:nvPr userDrawn="1"/>
        </p:nvSpPr>
        <p:spPr>
          <a:xfrm>
            <a:off x="1828800" y="4248150"/>
            <a:ext cx="5486400" cy="0"/>
          </a:xfrm>
          <a:prstGeom prst="line">
            <a:avLst/>
          </a:prstGeom>
          <a:ln w="28575">
            <a:solidFill>
              <a:srgbClr val="ECC621"/>
            </a:solidFill>
            <a:miter/>
          </a:ln>
        </p:spPr>
        <p:txBody>
          <a:bodyPr lIns="34288" tIns="34288" rIns="34288" bIns="34288"/>
          <a:lstStyle/>
          <a:p>
            <a:endParaRPr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image1.png" descr="image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1925" y="57150"/>
            <a:ext cx="1042988" cy="342901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TextBox 7"/>
          <p:cNvSpPr txBox="1"/>
          <p:nvPr userDrawn="1"/>
        </p:nvSpPr>
        <p:spPr>
          <a:xfrm>
            <a:off x="476250" y="361950"/>
            <a:ext cx="452047" cy="184666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>
            <a:sp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Helvetica"/>
              </a:rPr>
              <a:t>SAWE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Society of Allied Weight Engineers, Inc. proprietary  -  Document contains no export controlled technical data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AWE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5" name="Shape 25"/>
          <p:cNvSpPr>
            <a:spLocks noGrp="1"/>
          </p:cNvSpPr>
          <p:nvPr>
            <p:ph type="body" idx="1"/>
          </p:nvPr>
        </p:nvSpPr>
        <p:spPr>
          <a:xfrm>
            <a:off x="628650" y="800100"/>
            <a:ext cx="7886700" cy="3981450"/>
          </a:xfrm>
          <a:prstGeom prst="rect">
            <a:avLst/>
          </a:prstGeom>
        </p:spPr>
        <p:txBody>
          <a:bodyPr/>
          <a:lstStyle>
            <a:lvl1pPr marL="284163" indent="-2841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800">
                <a:latin typeface="Calibri" panose="020F0502020204030204" pitchFamily="34" charset="0"/>
              </a:defRPr>
            </a:lvl1pPr>
            <a:lvl2pPr marL="569913" indent="-2778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400">
                <a:latin typeface="Calibri" panose="020F0502020204030204" pitchFamily="34" charset="0"/>
              </a:defRPr>
            </a:lvl2pPr>
            <a:lvl3pPr marL="804863" indent="-2286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>
                <a:latin typeface="Calibri" panose="020F0502020204030204" pitchFamily="34" charset="0"/>
              </a:defRPr>
            </a:lvl3pPr>
            <a:lvl4pPr marL="1027113" indent="-2238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800">
                <a:latin typeface="Calibri" panose="020F0502020204030204" pitchFamily="34" charset="0"/>
              </a:defRPr>
            </a:lvl4pPr>
            <a:lvl5pPr marL="1198563" indent="-1730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600">
                <a:latin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26" name="Shape 2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Society of Allied Weight Engineers, Inc. proprietary  -  Document contains no export controlled technical data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4" name="Shape 3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5" name="Shape 3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Society of Allied Weight Engineers, Inc. proprietary  -  Document contains no export controlled technical data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57150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4288" tIns="34288" rIns="34288" bIns="34288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628650" y="800100"/>
            <a:ext cx="7886700" cy="296295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4288" tIns="34288" rIns="34288" bIns="34288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8582914" y="4933950"/>
            <a:ext cx="203900" cy="207747"/>
          </a:xfrm>
          <a:prstGeom prst="rect">
            <a:avLst/>
          </a:prstGeom>
          <a:ln w="25400">
            <a:miter lim="400000"/>
          </a:ln>
        </p:spPr>
        <p:txBody>
          <a:bodyPr wrap="none" lIns="34288" tIns="34288" rIns="34288" bIns="34288" anchor="ctr">
            <a:spAutoFit/>
          </a:bodyPr>
          <a:lstStyle>
            <a:lvl1pPr algn="r"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hape 5"/>
          <p:cNvSpPr/>
          <p:nvPr/>
        </p:nvSpPr>
        <p:spPr>
          <a:xfrm>
            <a:off x="1828800" y="571500"/>
            <a:ext cx="5486400" cy="0"/>
          </a:xfrm>
          <a:prstGeom prst="line">
            <a:avLst/>
          </a:prstGeom>
          <a:ln w="28575">
            <a:solidFill>
              <a:srgbClr val="ECC621"/>
            </a:solidFill>
            <a:miter/>
          </a:ln>
        </p:spPr>
        <p:txBody>
          <a:bodyPr lIns="34288" tIns="34288" rIns="34288" bIns="34288"/>
          <a:lstStyle/>
          <a:p>
            <a:endParaRPr/>
          </a:p>
        </p:txBody>
      </p:sp>
      <p:pic>
        <p:nvPicPr>
          <p:cNvPr id="6" name="image1.png" descr="image1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1925" y="57150"/>
            <a:ext cx="1042988" cy="342901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extBox 6"/>
          <p:cNvSpPr txBox="1"/>
          <p:nvPr userDrawn="1"/>
        </p:nvSpPr>
        <p:spPr>
          <a:xfrm>
            <a:off x="476250" y="361950"/>
            <a:ext cx="452047" cy="184666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>
            <a:sp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Helvetica"/>
              </a:rPr>
              <a:t>SAWE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1066800" y="4912668"/>
            <a:ext cx="7010400" cy="230832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Society of Allied Weight Engineers, Inc. proprietary  -  Document contains no export controlled technical data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med"/>
  <p:hf hdr="0" dt="0"/>
  <p:txStyles>
    <p:titleStyle>
      <a:lvl1pPr marL="0" marR="0" indent="0" algn="ctr" defTabSz="685783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ctr" defTabSz="685783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ctr" defTabSz="685783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ctr" defTabSz="685783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ctr" defTabSz="685783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ctr" defTabSz="685783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ctr" defTabSz="685783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ctr" defTabSz="685783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ctr" defTabSz="685783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171446" marR="0" indent="-171446" algn="l" defTabSz="685783" rtl="0" eaLnBrk="1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371466" marR="0" indent="-200020" algn="l" defTabSz="685783" rtl="0" eaLnBrk="1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582914" marR="0" indent="-240023" algn="l" defTabSz="685783" rtl="0" eaLnBrk="1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781031" marR="0" indent="-266693" algn="l" defTabSz="685783" rtl="0" eaLnBrk="1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952476" marR="0" indent="-266693" algn="l" defTabSz="685783" rtl="0" eaLnBrk="1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1123922" marR="0" indent="-266693" algn="l" defTabSz="685783" rtl="0" eaLnBrk="1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1295368" marR="0" indent="-266693" algn="l" defTabSz="685783" rtl="0" eaLnBrk="1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1466813" marR="0" indent="-266693" algn="l" defTabSz="685783" rtl="0" eaLnBrk="1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1638259" marR="0" indent="-266693" algn="l" defTabSz="685783" rtl="0" eaLnBrk="1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68578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68578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68578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68578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68578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68578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68578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68578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68578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/>
          </p:cNvSpPr>
          <p:nvPr>
            <p:ph type="title" idx="4294967295"/>
          </p:nvPr>
        </p:nvSpPr>
        <p:spPr>
          <a:xfrm>
            <a:off x="1142999" y="742950"/>
            <a:ext cx="6858000" cy="1454240"/>
          </a:xfrm>
          <a:prstGeom prst="rect">
            <a:avLst/>
          </a:prstGeom>
        </p:spPr>
        <p:txBody>
          <a:bodyPr anchor="t">
            <a:spAutoFit/>
          </a:bodyPr>
          <a:lstStyle/>
          <a:p>
            <a:pPr>
              <a:lnSpc>
                <a:spcPct val="150000"/>
              </a:lnSpc>
              <a:spcAft>
                <a:spcPts val="1800"/>
              </a:spcAft>
            </a:pPr>
            <a:r>
              <a:rPr sz="4000" dirty="0">
                <a:latin typeface="+mj-lt"/>
              </a:rPr>
              <a:t>Paper Title</a:t>
            </a:r>
            <a:br>
              <a:rPr lang="en-US" sz="4000" dirty="0">
                <a:latin typeface="+mj-lt"/>
              </a:rPr>
            </a:br>
            <a:r>
              <a:rPr sz="2000" dirty="0">
                <a:latin typeface="+mj-lt"/>
              </a:rPr>
              <a:t>SAWE Paper XXXX</a:t>
            </a:r>
            <a:endParaRPr sz="2800" dirty="0"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44791" y="4281904"/>
            <a:ext cx="32544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+mj-lt"/>
              </a:rPr>
              <a:t>XXth</a:t>
            </a:r>
            <a:r>
              <a:rPr lang="en-US" sz="1600" dirty="0">
                <a:latin typeface="+mj-lt"/>
              </a:rPr>
              <a:t> SAWE International Conference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287176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000" dirty="0">
                <a:latin typeface="+mj-lt"/>
              </a:rPr>
              <a:t>Author Name</a:t>
            </a:r>
            <a:br>
              <a:rPr lang="en-US" sz="2000" dirty="0">
                <a:latin typeface="+mj-lt"/>
              </a:rPr>
            </a:br>
            <a:r>
              <a:rPr lang="en-US" sz="2000" dirty="0">
                <a:latin typeface="+mj-lt"/>
              </a:rPr>
              <a:t>Author role, employer or organization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Page Format</a:t>
            </a:r>
            <a:endParaRPr lang="en-US" dirty="0"/>
          </a:p>
        </p:txBody>
      </p:sp>
      <p:sp>
        <p:nvSpPr>
          <p:cNvPr id="60" name="Shape 60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Page size 16x9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White background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Content must NOT obscure header or footer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Header - defined in slide master, contains: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SAWE logo at left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Page title - font Calibri, point size 30, centered horizontally on page, color black - All Words Capitalized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Line border - 2.25pt wide, gold color R230 G188 B27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Footer - defined in slide master, contains: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Proprietary and export control text - font Calibri, point size 9, centered horizontally on page, color 85% black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Page number at right - font Calibri, point size 9, color 85% black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Society of Allied Weight Engineers, Inc. proprietary  -  Document contains no export controlled technical data</a:t>
            </a:r>
            <a:endParaRPr lang="en-US" dirty="0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Body Text Format</a:t>
            </a:r>
            <a:endParaRPr lang="en-US" dirty="0"/>
          </a:p>
        </p:txBody>
      </p:sp>
      <p:sp>
        <p:nvSpPr>
          <p:cNvPr id="65" name="Shape 65"/>
          <p:cNvSpPr>
            <a:spLocks noGrp="1"/>
          </p:cNvSpPr>
          <p:nvPr>
            <p:ph type="body" idx="1"/>
          </p:nvPr>
        </p:nvSpPr>
        <p:spPr>
          <a:xfrm>
            <a:off x="628650" y="742950"/>
            <a:ext cx="7886700" cy="3981450"/>
          </a:xfrm>
        </p:spPr>
        <p:txBody>
          <a:bodyPr>
            <a:normAutofit/>
          </a:bodyPr>
          <a:lstStyle/>
          <a:p>
            <a:r>
              <a:rPr lang="en-US" sz="2000"/>
              <a:t>Font Calibri, point size 16 to 36, color black, capitalize the first word</a:t>
            </a:r>
          </a:p>
          <a:p>
            <a:r>
              <a:rPr lang="en-US" sz="2000"/>
              <a:t>Bullets round, color black (bullets are not required)</a:t>
            </a:r>
          </a:p>
          <a:p>
            <a:r>
              <a:rPr lang="en-US" sz="2000"/>
              <a:t>Avoid wrapping text over multiple lines (2 lines is acceptable)</a:t>
            </a:r>
          </a:p>
          <a:p>
            <a:r>
              <a:rPr lang="en-US" sz="2000"/>
              <a:t>No more than 5-6 bullets in a list</a:t>
            </a:r>
          </a:p>
          <a:p>
            <a:r>
              <a:rPr lang="en-US" sz="2000"/>
              <a:t>Use </a:t>
            </a:r>
            <a:r>
              <a:rPr lang="en-US" sz="2000" b="1"/>
              <a:t>bold</a:t>
            </a:r>
            <a:r>
              <a:rPr lang="en-US" sz="2000"/>
              <a:t> or </a:t>
            </a:r>
            <a:r>
              <a:rPr lang="en-US" sz="2000" u="sng"/>
              <a:t>underline</a:t>
            </a:r>
            <a:r>
              <a:rPr lang="en-US" sz="2000"/>
              <a:t> or </a:t>
            </a:r>
            <a:r>
              <a:rPr lang="en-US" sz="2000" b="1">
                <a:solidFill>
                  <a:srgbClr val="FF0000"/>
                </a:solidFill>
              </a:rPr>
              <a:t>color</a:t>
            </a:r>
            <a:r>
              <a:rPr lang="en-US" sz="2000">
                <a:solidFill>
                  <a:srgbClr val="FF0000"/>
                </a:solidFill>
              </a:rPr>
              <a:t> </a:t>
            </a:r>
            <a:r>
              <a:rPr lang="en-US" sz="2000"/>
              <a:t>for emphasis, Avoid </a:t>
            </a:r>
            <a:r>
              <a:rPr lang="en-US" sz="2000" i="1"/>
              <a:t>italics </a:t>
            </a:r>
            <a:r>
              <a:rPr lang="en-US" sz="2000"/>
              <a:t>and ALL CAPITALS</a:t>
            </a:r>
          </a:p>
          <a:p>
            <a:pPr lvl="1"/>
            <a:r>
              <a:rPr lang="en-US" sz="1800"/>
              <a:t>Indent sub-bullets</a:t>
            </a:r>
          </a:p>
          <a:p>
            <a:pPr lvl="1"/>
            <a:r>
              <a:rPr lang="en-US" sz="1800"/>
              <a:t>Sub-element lists should use smaller point size</a:t>
            </a:r>
          </a:p>
          <a:p>
            <a:pPr lvl="1"/>
            <a:r>
              <a:rPr lang="en-US" sz="1800"/>
              <a:t>Sub-element lists should contain at least two entries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Society of Allied Weight Engineers, Inc. proprietary  -  Document contains no export controlled technical data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Takeaway Box Format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81000" y="742950"/>
            <a:ext cx="5791200" cy="3981450"/>
          </a:xfrm>
        </p:spPr>
        <p:txBody>
          <a:bodyPr>
            <a:normAutofit/>
          </a:bodyPr>
          <a:lstStyle/>
          <a:p>
            <a:r>
              <a:rPr lang="en-US" sz="2000" dirty="0"/>
              <a:t>Highlights the message of visually busy or full slides</a:t>
            </a:r>
          </a:p>
          <a:p>
            <a:r>
              <a:rPr lang="en-US" sz="2000" dirty="0"/>
              <a:t>Not required on all slides</a:t>
            </a:r>
          </a:p>
          <a:p>
            <a:r>
              <a:rPr lang="en-US" sz="2000" dirty="0"/>
              <a:t>Avoid wrapping text in the box</a:t>
            </a:r>
          </a:p>
          <a:p>
            <a:r>
              <a:rPr lang="en-US" sz="2000" dirty="0"/>
              <a:t>Text box format:</a:t>
            </a:r>
          </a:p>
          <a:p>
            <a:pPr lvl="1"/>
            <a:r>
              <a:rPr lang="en-US" sz="1600" dirty="0"/>
              <a:t>Centered horizontally at bottom of page (do not cover footer)</a:t>
            </a:r>
          </a:p>
          <a:p>
            <a:pPr lvl="1"/>
            <a:r>
              <a:rPr lang="en-US" sz="1600" dirty="0"/>
              <a:t>Font Calibri, bold, point size 16 to 24, color black, first word capitalized</a:t>
            </a:r>
          </a:p>
          <a:p>
            <a:pPr lvl="1"/>
            <a:r>
              <a:rPr lang="en-US" sz="1600" dirty="0"/>
              <a:t>Line border - 3/4pt wide, color black</a:t>
            </a:r>
          </a:p>
          <a:p>
            <a:pPr lvl="1"/>
            <a:r>
              <a:rPr lang="en-US" sz="1600" dirty="0"/>
              <a:t>Box fill - gold color R230 G188 B27</a:t>
            </a:r>
          </a:p>
          <a:p>
            <a:pPr lvl="1"/>
            <a:r>
              <a:rPr lang="en-US" sz="1600" dirty="0"/>
              <a:t>Outer shadow, details at right: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4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144896" y="4400550"/>
            <a:ext cx="4854208" cy="400110"/>
          </a:xfrm>
          <a:prstGeom prst="rect">
            <a:avLst/>
          </a:prstGeom>
          <a:solidFill>
            <a:srgbClr val="E6BC1B"/>
          </a:solidFill>
          <a:ln w="9525" cap="flat">
            <a:solidFill>
              <a:schemeClr val="tx1"/>
            </a:solidFill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91437" tIns="45720" rIns="91437" bIns="45720" numCol="1" spcCol="38100" rtlCol="0" anchor="t">
            <a:sp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n-ea"/>
                <a:cs typeface="+mn-cs"/>
                <a:sym typeface="Helvetica"/>
              </a:rPr>
              <a:t>Consider including</a:t>
            </a:r>
            <a:r>
              <a:rPr kumimoji="0" lang="en-US" sz="2000" b="1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n-ea"/>
                <a:cs typeface="+mn-cs"/>
                <a:sym typeface="Helvetica"/>
              </a:rPr>
              <a:t> a takeaway message box</a:t>
            </a:r>
            <a:endParaRPr kumimoji="0" lang="en-US" sz="2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n-ea"/>
              <a:cs typeface="+mn-cs"/>
              <a:sym typeface="Helvetica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314536" y="1595886"/>
            <a:ext cx="2464279" cy="212569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Society of Allied Weight Engineers, Inc. proprietary  -  Document contains no export controlled technical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85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Chart Format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81000" y="800100"/>
            <a:ext cx="3886200" cy="39814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Charts must be legible</a:t>
            </a:r>
          </a:p>
          <a:p>
            <a:pPr lvl="1"/>
            <a:r>
              <a:rPr lang="en-US" sz="1600" dirty="0"/>
              <a:t>Keep charts simple</a:t>
            </a:r>
          </a:p>
          <a:p>
            <a:pPr lvl="1"/>
            <a:r>
              <a:rPr lang="en-US" sz="1600" dirty="0"/>
              <a:t>Include only data relevant to topic</a:t>
            </a:r>
          </a:p>
          <a:p>
            <a:pPr lvl="1"/>
            <a:r>
              <a:rPr lang="en-US" sz="1600" dirty="0"/>
              <a:t>Include axis and data labels</a:t>
            </a:r>
          </a:p>
          <a:p>
            <a:pPr lvl="1"/>
            <a:r>
              <a:rPr lang="en-US" sz="1600" dirty="0"/>
              <a:t>Text must be readable</a:t>
            </a:r>
          </a:p>
          <a:p>
            <a:pPr lvl="1"/>
            <a:r>
              <a:rPr lang="en-US" sz="1600" dirty="0"/>
              <a:t>Colors must be distinct</a:t>
            </a:r>
          </a:p>
          <a:p>
            <a:pPr marL="0" indent="0">
              <a:buNone/>
            </a:pPr>
            <a:r>
              <a:rPr lang="en-US" sz="2000" dirty="0"/>
              <a:t>Chart format:</a:t>
            </a:r>
          </a:p>
          <a:p>
            <a:pPr lvl="1"/>
            <a:r>
              <a:rPr lang="en-US" sz="1600" dirty="0"/>
              <a:t>Line border - 3/4pt wide, color black</a:t>
            </a:r>
          </a:p>
          <a:p>
            <a:pPr lvl="1"/>
            <a:r>
              <a:rPr lang="en-US" sz="1600" dirty="0"/>
              <a:t>Outer shadow, details on “Takeaway Box Format” page</a:t>
            </a:r>
          </a:p>
          <a:p>
            <a:pPr marL="0" indent="0">
              <a:buNone/>
            </a:pPr>
            <a:r>
              <a:rPr lang="en-US" sz="2000" dirty="0"/>
              <a:t>Include text on page to interpret the chart message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4878" y="971550"/>
            <a:ext cx="4048125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Society of Allied Weight Engineers, Inc. proprietary  -  Document contains no export controlled technical data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Picture Format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876800" y="742950"/>
            <a:ext cx="3886200" cy="39814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Picture format:</a:t>
            </a:r>
          </a:p>
          <a:p>
            <a:pPr lvl="1"/>
            <a:r>
              <a:rPr lang="en-US" sz="1600" dirty="0"/>
              <a:t>Line border - 3/4pt wide, color black</a:t>
            </a:r>
          </a:p>
          <a:p>
            <a:pPr lvl="1"/>
            <a:r>
              <a:rPr lang="en-US" sz="1600" dirty="0"/>
              <a:t>Outer shadow, details on “Takeaway Box Format” page</a:t>
            </a:r>
          </a:p>
          <a:p>
            <a:pPr marL="0" indent="0">
              <a:buNone/>
            </a:pPr>
            <a:r>
              <a:rPr lang="en-US" sz="2000" dirty="0"/>
              <a:t>Text may overlay pictures</a:t>
            </a:r>
          </a:p>
          <a:p>
            <a:pPr lvl="1"/>
            <a:r>
              <a:rPr lang="en-US" sz="1600" dirty="0"/>
              <a:t>Must be readable</a:t>
            </a:r>
          </a:p>
          <a:p>
            <a:pPr lvl="1"/>
            <a:r>
              <a:rPr lang="en-US" sz="1600" dirty="0"/>
              <a:t>Font Calibri, bold, point size 14 to 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6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000" y="895350"/>
            <a:ext cx="3504285" cy="3381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294097" y="971550"/>
            <a:ext cx="244009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j-lt"/>
              </a:rPr>
              <a:t>Overlay text must be readable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Society of Allied Weight Engineers, Inc. proprietary  -  Document contains no export controlled technical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030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One message per slide</a:t>
            </a:r>
          </a:p>
          <a:p>
            <a:pPr marL="0" indent="0">
              <a:buNone/>
            </a:pPr>
            <a:r>
              <a:rPr lang="en-US" sz="2000" dirty="0"/>
              <a:t>Text should be short and to the point</a:t>
            </a:r>
          </a:p>
          <a:p>
            <a:pPr marL="0" indent="0">
              <a:buNone/>
            </a:pPr>
            <a:r>
              <a:rPr lang="en-US" sz="2000" dirty="0"/>
              <a:t>Keep the visuals simple</a:t>
            </a:r>
          </a:p>
          <a:p>
            <a:pPr marL="0" indent="0">
              <a:buNone/>
            </a:pPr>
            <a:r>
              <a:rPr lang="en-US" sz="2000" dirty="0"/>
              <a:t>Use charts, pictures and graphical elements to </a:t>
            </a:r>
            <a:r>
              <a:rPr lang="en-US" sz="2000" u="sng" dirty="0"/>
              <a:t>help</a:t>
            </a:r>
            <a:r>
              <a:rPr lang="en-US" sz="2000" dirty="0"/>
              <a:t> communicate the message</a:t>
            </a:r>
          </a:p>
          <a:p>
            <a:pPr marL="0" indent="0">
              <a:buNone/>
            </a:pPr>
            <a:r>
              <a:rPr lang="en-US" sz="2000" dirty="0"/>
              <a:t>Maintain a consistent format</a:t>
            </a:r>
          </a:p>
          <a:p>
            <a:pPr marL="0" indent="0">
              <a:buNone/>
            </a:pPr>
            <a:r>
              <a:rPr lang="en-US" sz="2000" dirty="0"/>
              <a:t>Avoid slide transitions and animations </a:t>
            </a:r>
            <a:r>
              <a:rPr lang="en-US" sz="2000" u="sng" dirty="0"/>
              <a:t>unless</a:t>
            </a:r>
            <a:r>
              <a:rPr lang="en-US" sz="2000" dirty="0"/>
              <a:t> they clarify the message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Society of Allied Weight Engineers, Inc. proprietary  -  Document contains no export controlled technical data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44896" y="3867150"/>
            <a:ext cx="4854208" cy="400110"/>
          </a:xfrm>
          <a:prstGeom prst="rect">
            <a:avLst/>
          </a:prstGeom>
          <a:solidFill>
            <a:srgbClr val="E6BC1B"/>
          </a:solidFill>
          <a:ln w="9525" cap="flat">
            <a:solidFill>
              <a:schemeClr val="tx1"/>
            </a:solidFill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91437" tIns="45720" rIns="91437" bIns="45720" numCol="1" spcCol="38100" rtlCol="0" anchor="t">
            <a:spAutoFit/>
          </a:bodyPr>
          <a:lstStyle/>
          <a:p>
            <a:pPr algn="ctr" defTabSz="1828800"/>
            <a:r>
              <a:rPr lang="en-US" sz="2000" b="1" dirty="0">
                <a:latin typeface="+mj-lt"/>
              </a:rPr>
              <a:t>Content must NOT obscure header or footer</a:t>
            </a:r>
          </a:p>
        </p:txBody>
      </p:sp>
    </p:spTree>
    <p:extLst>
      <p:ext uri="{BB962C8B-B14F-4D97-AF65-F5344CB8AC3E}">
        <p14:creationId xmlns:p14="http://schemas.microsoft.com/office/powerpoint/2010/main" val="44637176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508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7" tIns="91437" rIns="91437" bIns="91437" numCol="1" spcCol="38100" rtlCol="0" anchor="ctr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508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7" tIns="91437" rIns="91437" bIns="91437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old SAWE PowerPoint Guidelines-template.potx" id="{C43A04AB-517C-447E-A64A-BD4D1C91E519}" vid="{C2184D66-6657-426D-AD8D-8B36C3E4589C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508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7" tIns="91437" rIns="91437" bIns="91437" numCol="1" spcCol="38100" rtlCol="0" anchor="ctr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508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7" tIns="91437" rIns="91437" bIns="91437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SAWE PowerPoint Guidelines-template</Template>
  <TotalTime>1</TotalTime>
  <Words>554</Words>
  <Application>Microsoft Office PowerPoint</Application>
  <PresentationFormat>On-screen Show (16:9)</PresentationFormat>
  <Paragraphs>73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Helvetica</vt:lpstr>
      <vt:lpstr>Times New Roman</vt:lpstr>
      <vt:lpstr>Office Theme</vt:lpstr>
      <vt:lpstr>Paper Title SAWE Paper XXXX</vt:lpstr>
      <vt:lpstr>Page Format</vt:lpstr>
      <vt:lpstr>Body Text Format</vt:lpstr>
      <vt:lpstr>Takeaway Box Format</vt:lpstr>
      <vt:lpstr>Chart Format</vt:lpstr>
      <vt:lpstr>Picture Format</vt:lpstr>
      <vt:lpstr>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Title SAWE Paper XXXX</dc:title>
  <dc:creator>Damian Yanez</dc:creator>
  <cp:keywords>Non Technical</cp:keywords>
  <cp:lastModifiedBy>Damian Yanez</cp:lastModifiedBy>
  <cp:revision>1</cp:revision>
  <dcterms:created xsi:type="dcterms:W3CDTF">2024-04-20T03:42:48Z</dcterms:created>
  <dcterms:modified xsi:type="dcterms:W3CDTF">2024-04-20T03:44:36Z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cead316a-2846-4a66-887f-a26d341f8ded</vt:lpwstr>
  </property>
  <property fmtid="{D5CDD505-2E9C-101B-9397-08002B2CF9AE}" pid="3" name="UTCTechnicalData">
    <vt:lpwstr>No</vt:lpwstr>
  </property>
  <property fmtid="{D5CDD505-2E9C-101B-9397-08002B2CF9AE}" pid="4" name="UTCTechnicalDataKeyword">
    <vt:lpwstr>Non Technical</vt:lpwstr>
  </property>
</Properties>
</file>